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8"/>
  </p:notesMasterIdLst>
  <p:handoutMasterIdLst>
    <p:handoutMasterId r:id="rId19"/>
  </p:handoutMasterIdLst>
  <p:sldIdLst>
    <p:sldId id="256" r:id="rId6"/>
    <p:sldId id="281" r:id="rId7"/>
    <p:sldId id="282" r:id="rId8"/>
    <p:sldId id="275" r:id="rId9"/>
    <p:sldId id="276" r:id="rId10"/>
    <p:sldId id="277" r:id="rId11"/>
    <p:sldId id="278" r:id="rId12"/>
    <p:sldId id="279" r:id="rId13"/>
    <p:sldId id="283" r:id="rId14"/>
    <p:sldId id="284" r:id="rId15"/>
    <p:sldId id="285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95" d="100"/>
          <a:sy n="95" d="100"/>
        </p:scale>
        <p:origin x="-104" y="-2432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4/26/15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</a:t>
            </a:r>
            <a:r>
              <a:rPr lang="en-US" dirty="0" err="1" smtClean="0"/>
              <a:t>Linting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Uniformity, portability, and using best practices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 bwMode="auto">
          <a:xfrm>
            <a:off x="1895279" y="1057309"/>
            <a:ext cx="4699865" cy="469986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Chef Community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5419214" y="1042087"/>
            <a:ext cx="4699865" cy="4699865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Ruby Community</a:t>
            </a:r>
          </a:p>
        </p:txBody>
      </p:sp>
      <p:pic>
        <p:nvPicPr>
          <p:cNvPr id="5" name="Picture 4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7129862" y="2000488"/>
            <a:ext cx="1133574" cy="122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is able to turn on and off specific 'cops' that don't match your organization's conventions.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Lesson Objectives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372833"/>
          </a:xfrm>
        </p:spPr>
        <p:txBody>
          <a:bodyPr/>
          <a:lstStyle/>
          <a:p>
            <a:r>
              <a:rPr lang="en-US" dirty="0"/>
              <a:t>During this section you will learn and demonstrate how to </a:t>
            </a:r>
            <a:r>
              <a:rPr lang="en-US" dirty="0" smtClean="0"/>
              <a:t>lint cookbooks effectively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using </a:t>
            </a:r>
            <a:r>
              <a:rPr lang="en-US" sz="2400" dirty="0" err="1" smtClean="0"/>
              <a:t>Rubocop</a:t>
            </a:r>
            <a:r>
              <a:rPr lang="en-US" sz="2400" dirty="0" smtClean="0"/>
              <a:t> to discover violations within cookbooks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applying solutions to identified violations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using </a:t>
            </a:r>
            <a:r>
              <a:rPr lang="en-US" sz="2400" dirty="0" err="1" smtClean="0"/>
              <a:t>Rubocop</a:t>
            </a:r>
            <a:r>
              <a:rPr lang="en-US" sz="2400" dirty="0" smtClean="0"/>
              <a:t> configuration to make the tool more effective and consistent in identifying violations</a:t>
            </a:r>
          </a:p>
        </p:txBody>
      </p:sp>
    </p:spTree>
    <p:extLst>
      <p:ext uri="{BB962C8B-B14F-4D97-AF65-F5344CB8AC3E}">
        <p14:creationId xmlns:p14="http://schemas.microsoft.com/office/powerpoint/2010/main" val="386920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778318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 bwMode="auto">
          <a:xfrm>
            <a:off x="4582879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8387440" y="3126530"/>
            <a:ext cx="3026243" cy="126593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>
            <a:reflection stA="50000" endPos="75000" dist="127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2375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Foodcritic</a:t>
            </a:r>
            <a:endParaRPr lang="en-US" sz="2000" dirty="0" smtClean="0"/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Rubocop</a:t>
            </a:r>
            <a:endParaRPr lang="en-US" sz="2000" dirty="0"/>
          </a:p>
        </p:txBody>
      </p:sp>
      <p:sp>
        <p:nvSpPr>
          <p:cNvPr id="57" name="Rectangle 56"/>
          <p:cNvSpPr/>
          <p:nvPr/>
        </p:nvSpPr>
        <p:spPr>
          <a:xfrm>
            <a:off x="4570791" y="4466152"/>
            <a:ext cx="3050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ChefSpec</a:t>
            </a:r>
            <a:endParaRPr lang="en-US" sz="2000" dirty="0"/>
          </a:p>
        </p:txBody>
      </p:sp>
      <p:sp>
        <p:nvSpPr>
          <p:cNvPr id="58" name="Rectangle 57"/>
          <p:cNvSpPr/>
          <p:nvPr/>
        </p:nvSpPr>
        <p:spPr>
          <a:xfrm>
            <a:off x="8378373" y="4466152"/>
            <a:ext cx="3050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 dirty="0" smtClean="0"/>
              <a:t>Test Kitchen</a:t>
            </a:r>
          </a:p>
          <a:p>
            <a:pPr marL="171450" indent="-171450">
              <a:buFont typeface="Arial"/>
              <a:buChar char="•"/>
            </a:pPr>
            <a:r>
              <a:rPr lang="en-US" sz="2000" dirty="0" err="1" smtClean="0"/>
              <a:t>ServerSpec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 bwMode="white">
          <a:xfrm>
            <a:off x="1798581" y="3500723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Code 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Correctness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 bwMode="white">
          <a:xfrm>
            <a:off x="5638578" y="3537077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Unit Testing</a:t>
            </a:r>
            <a:endParaRPr lang="en-US" sz="2400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9446161" y="3541196"/>
            <a:ext cx="914400" cy="515760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pPr algn="ctr" defTabSz="914099"/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29741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 Development Workflow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36858" y="3094295"/>
            <a:ext cx="3026243" cy="2581043"/>
            <a:chOff x="1022177" y="3094295"/>
            <a:chExt cx="3026243" cy="2581043"/>
          </a:xfrm>
        </p:grpSpPr>
        <p:grpSp>
          <p:nvGrpSpPr>
            <p:cNvPr id="3" name="Group 2"/>
            <p:cNvGrpSpPr/>
            <p:nvPr/>
          </p:nvGrpSpPr>
          <p:grpSpPr>
            <a:xfrm>
              <a:off x="1022177" y="3094295"/>
              <a:ext cx="3026243" cy="1265939"/>
              <a:chOff x="1022177" y="2862203"/>
              <a:chExt cx="3026243" cy="1265939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1022177" y="2862203"/>
                <a:ext cx="3026243" cy="126593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reflection stA="50000" endPos="75000" dist="12700" dir="5400000" sy="-100000" algn="bl" rotWithShape="0"/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/>
                <a:endParaRPr lang="en-US" sz="240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4376" y="3001892"/>
                <a:ext cx="1007188" cy="1001265"/>
              </a:xfrm>
              <a:prstGeom prst="rect">
                <a:avLst/>
              </a:prstGeom>
              <a:effectLst>
                <a:glow rad="101600">
                  <a:schemeClr val="bg1">
                    <a:alpha val="75000"/>
                  </a:schemeClr>
                </a:glow>
              </a:effectLst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3709" y="4674073"/>
              <a:ext cx="995341" cy="1001265"/>
            </a:xfrm>
            <a:prstGeom prst="rect">
              <a:avLst/>
            </a:prstGeom>
          </p:spPr>
        </p:pic>
      </p:grpSp>
      <p:sp>
        <p:nvSpPr>
          <p:cNvPr id="50" name="Rectangle 49"/>
          <p:cNvSpPr/>
          <p:nvPr/>
        </p:nvSpPr>
        <p:spPr>
          <a:xfrm>
            <a:off x="6317600" y="3207949"/>
            <a:ext cx="4551250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Write some cookbook code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 smtClean="0"/>
              <a:t>Perform automated code </a:t>
            </a:r>
            <a:r>
              <a:rPr lang="en-US" b="1" dirty="0" err="1" smtClean="0"/>
              <a:t>linting</a:t>
            </a:r>
            <a:endParaRPr lang="en-US" b="1" dirty="0" smtClean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unit testing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Deploy to a virtual deployment environment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Perform automated 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332688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</a:t>
            </a:r>
            <a:r>
              <a:rPr lang="en-US" dirty="0" err="1" smtClean="0"/>
              <a:t>Linting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provide automated ways to ensure that the code we write adheres to conventions that ensure code uniformity, portability, and uses best </a:t>
            </a:r>
            <a:r>
              <a:rPr lang="en-US" dirty="0" smtClean="0"/>
              <a:t>practices.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3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162" y="2288400"/>
            <a:ext cx="3819677" cy="22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is Ruby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Chef </a:t>
            </a:r>
            <a:r>
              <a:rPr lang="en-US" dirty="0" smtClean="0"/>
              <a:t>is a domain </a:t>
            </a:r>
            <a:r>
              <a:rPr lang="en-US" dirty="0"/>
              <a:t>specific language (DSL</a:t>
            </a:r>
            <a:r>
              <a:rPr lang="en-US" dirty="0" smtClean="0"/>
              <a:t>) added on top of Ruby. Most every file within your cookbook is a ruby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1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of it is Ruby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34" y="4007979"/>
            <a:ext cx="995340" cy="995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430" y="4005017"/>
            <a:ext cx="995340" cy="1001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404" y="4005017"/>
            <a:ext cx="1001265" cy="10012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608" y="4007979"/>
            <a:ext cx="1007188" cy="995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303" y="4005017"/>
            <a:ext cx="1001265" cy="10012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202" y="4005017"/>
            <a:ext cx="995340" cy="10012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6176" y="4007979"/>
            <a:ext cx="1007188" cy="9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3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280"/>
            <a:ext cx="1219200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747470733a2f2f7261772e6769746875622e636f6d2f62626174736f762f7275626f636f702f6d61737465722f6c6f676f2f7275626f2d6c6f676f2d686f72697a6f6e74616c2e706e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0" y="1478280"/>
            <a:ext cx="3597164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5779" y="1872245"/>
            <a:ext cx="7266649" cy="639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Ruby Style Guidelines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5779" y="2629588"/>
            <a:ext cx="7299881" cy="2509816"/>
          </a:xfrm>
        </p:spPr>
        <p:txBody>
          <a:bodyPr/>
          <a:lstStyle/>
          <a:p>
            <a:r>
              <a:rPr lang="en-US" dirty="0" err="1" smtClean="0"/>
              <a:t>Rubocop</a:t>
            </a:r>
            <a:r>
              <a:rPr lang="en-US" dirty="0" smtClean="0"/>
              <a:t> feedback </a:t>
            </a:r>
            <a:r>
              <a:rPr lang="en-US" dirty="0"/>
              <a:t>shows you where </a:t>
            </a:r>
            <a:r>
              <a:rPr lang="en-US" dirty="0" smtClean="0"/>
              <a:t>the code </a:t>
            </a:r>
            <a:r>
              <a:rPr lang="en-US" dirty="0"/>
              <a:t>violates ruby community conventions, display warnings, potential errors, and even fatal errors</a:t>
            </a:r>
          </a:p>
        </p:txBody>
      </p:sp>
    </p:spTree>
    <p:extLst>
      <p:ext uri="{BB962C8B-B14F-4D97-AF65-F5344CB8AC3E}">
        <p14:creationId xmlns:p14="http://schemas.microsoft.com/office/powerpoint/2010/main" val="8560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10429</TotalTime>
  <Words>202</Words>
  <Application>Microsoft Macintosh PowerPoint</Application>
  <PresentationFormat>Custom</PresentationFormat>
  <Paragraphs>34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ChefDk3.2Template</vt:lpstr>
      <vt:lpstr>Code Linting</vt:lpstr>
      <vt:lpstr>Course Objectives</vt:lpstr>
      <vt:lpstr>Updated Cookbook Development Workflow</vt:lpstr>
      <vt:lpstr>Code Linting</vt:lpstr>
      <vt:lpstr>PowerPoint Presentation</vt:lpstr>
      <vt:lpstr>Chef is Ruby</vt:lpstr>
      <vt:lpstr>All of it is Ruby</vt:lpstr>
      <vt:lpstr>PowerPoint Presentation</vt:lpstr>
      <vt:lpstr>Ruby Style Guidelines</vt:lpstr>
      <vt:lpstr>PowerPoint Presentation</vt:lpstr>
      <vt:lpstr>Configurable</vt:lpstr>
      <vt:lpstr>Lesson Objectives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1338</cp:revision>
  <cp:lastPrinted>2015-02-07T23:49:10Z</cp:lastPrinted>
  <dcterms:created xsi:type="dcterms:W3CDTF">2012-09-13T17:36:07Z</dcterms:created>
  <dcterms:modified xsi:type="dcterms:W3CDTF">2015-04-26T20:40:46Z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